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jpJbMQa6S6acleCfYgZG8jtiEz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494B4D-8DAF-4B2D-B2D8-86556CDF94A2}">
  <a:tblStyle styleId="{70494B4D-8DAF-4B2D-B2D8-86556CDF94A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ute yellow robot" id="103" name="Google Shape;103;p1"/>
          <p:cNvPicPr preferRelativeResize="0"/>
          <p:nvPr/>
        </p:nvPicPr>
        <p:blipFill rotWithShape="1">
          <a:blip r:embed="rId3">
            <a:alphaModFix/>
          </a:blip>
          <a:srcRect b="0" l="23298" r="0" t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>
            <p:ph type="ctr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Artificial Intelligence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/>
          <p:nvPr>
            <p:ph type="title"/>
          </p:nvPr>
        </p:nvSpPr>
        <p:spPr>
          <a:xfrm>
            <a:off x="387927" y="365125"/>
            <a:ext cx="1124989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Types of A.I</a:t>
            </a:r>
            <a:endParaRPr/>
          </a:p>
        </p:txBody>
      </p:sp>
      <p:sp>
        <p:nvSpPr>
          <p:cNvPr id="215" name="Google Shape;215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10"/>
          <p:cNvGrpSpPr/>
          <p:nvPr/>
        </p:nvGrpSpPr>
        <p:grpSpPr>
          <a:xfrm>
            <a:off x="555583" y="1370797"/>
            <a:ext cx="11468761" cy="4116403"/>
            <a:chOff x="1400" y="651131"/>
            <a:chExt cx="11468761" cy="4116403"/>
          </a:xfrm>
        </p:grpSpPr>
        <p:sp>
          <p:nvSpPr>
            <p:cNvPr id="217" name="Google Shape;217;p10"/>
            <p:cNvSpPr/>
            <p:nvPr/>
          </p:nvSpPr>
          <p:spPr>
            <a:xfrm>
              <a:off x="8558860" y="3129707"/>
              <a:ext cx="1940867" cy="46183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18" name="Google Shape;218;p10"/>
            <p:cNvSpPr/>
            <p:nvPr/>
          </p:nvSpPr>
          <p:spPr>
            <a:xfrm>
              <a:off x="8513140" y="3129707"/>
              <a:ext cx="91440" cy="461838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19" name="Google Shape;219;p10"/>
            <p:cNvSpPr/>
            <p:nvPr/>
          </p:nvSpPr>
          <p:spPr>
            <a:xfrm>
              <a:off x="6617993" y="3129707"/>
              <a:ext cx="1940867" cy="461838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0" name="Google Shape;220;p10"/>
            <p:cNvSpPr/>
            <p:nvPr/>
          </p:nvSpPr>
          <p:spPr>
            <a:xfrm>
              <a:off x="5647559" y="1659500"/>
              <a:ext cx="2911300" cy="46183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1" name="Google Shape;221;p10"/>
            <p:cNvSpPr/>
            <p:nvPr/>
          </p:nvSpPr>
          <p:spPr>
            <a:xfrm>
              <a:off x="2736258" y="3129707"/>
              <a:ext cx="1940867" cy="46183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2" name="Google Shape;222;p10"/>
            <p:cNvSpPr/>
            <p:nvPr/>
          </p:nvSpPr>
          <p:spPr>
            <a:xfrm>
              <a:off x="2690538" y="3129707"/>
              <a:ext cx="91440" cy="461838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3" name="Google Shape;223;p10"/>
            <p:cNvSpPr/>
            <p:nvPr/>
          </p:nvSpPr>
          <p:spPr>
            <a:xfrm>
              <a:off x="795391" y="3129707"/>
              <a:ext cx="1940867" cy="461838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4" name="Google Shape;224;p10"/>
            <p:cNvSpPr/>
            <p:nvPr/>
          </p:nvSpPr>
          <p:spPr>
            <a:xfrm>
              <a:off x="2736258" y="1659500"/>
              <a:ext cx="2911300" cy="461838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25" name="Google Shape;225;p10"/>
            <p:cNvSpPr/>
            <p:nvPr/>
          </p:nvSpPr>
          <p:spPr>
            <a:xfrm>
              <a:off x="4853568" y="651131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030011" y="818752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FF0000">
                <a:alpha val="89803"/>
              </a:srgb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 txBox="1"/>
            <p:nvPr/>
          </p:nvSpPr>
          <p:spPr>
            <a:xfrm>
              <a:off x="5059545" y="848286"/>
              <a:ext cx="1528914" cy="9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Artificial intelligence</a:t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942267" y="2121338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2118710" y="2288959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chemeClr val="accent2">
                <a:alpha val="89803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 txBox="1"/>
            <p:nvPr/>
          </p:nvSpPr>
          <p:spPr>
            <a:xfrm>
              <a:off x="2148244" y="2318493"/>
              <a:ext cx="1528914" cy="9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Type-1</a:t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1400" y="3591545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177842" y="3759166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00B0F0">
                <a:alpha val="89803"/>
              </a:srgb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207376" y="3788700"/>
              <a:ext cx="1528914" cy="9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Narrow A.I.</a:t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1942267" y="3591545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2118710" y="3759166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FF0000">
                <a:alpha val="89803"/>
              </a:srgb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 txBox="1"/>
            <p:nvPr/>
          </p:nvSpPr>
          <p:spPr>
            <a:xfrm>
              <a:off x="2148244" y="3788700"/>
              <a:ext cx="1528914" cy="9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General A.I</a:t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3883134" y="3591545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4059577" y="3759166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B3C6E7">
                <a:alpha val="89803"/>
              </a:srgb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 txBox="1"/>
            <p:nvPr/>
          </p:nvSpPr>
          <p:spPr>
            <a:xfrm>
              <a:off x="4089111" y="3788700"/>
              <a:ext cx="1528914" cy="9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Strong A.I</a:t>
              </a: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7764869" y="2121338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7941312" y="2288959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92D050">
                <a:alpha val="89803"/>
              </a:srgb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0"/>
            <p:cNvSpPr txBox="1"/>
            <p:nvPr/>
          </p:nvSpPr>
          <p:spPr>
            <a:xfrm>
              <a:off x="7970846" y="2318493"/>
              <a:ext cx="1528914" cy="9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Type-2</a:t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5824002" y="3591545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6000444" y="3759166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C00000">
                <a:alpha val="89803"/>
              </a:srgb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0"/>
            <p:cNvSpPr txBox="1"/>
            <p:nvPr/>
          </p:nvSpPr>
          <p:spPr>
            <a:xfrm>
              <a:off x="6029978" y="3788700"/>
              <a:ext cx="1528914" cy="9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Reactive</a:t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7764869" y="3591545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7941312" y="3759166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FFC000">
                <a:alpha val="89803"/>
              </a:srgb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 txBox="1"/>
            <p:nvPr/>
          </p:nvSpPr>
          <p:spPr>
            <a:xfrm>
              <a:off x="7970846" y="3788700"/>
              <a:ext cx="1528914" cy="9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limited</a:t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9705736" y="3591545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9882179" y="3759166"/>
              <a:ext cx="1587982" cy="1008368"/>
            </a:xfrm>
            <a:prstGeom prst="roundRect">
              <a:avLst>
                <a:gd fmla="val 10000" name="adj"/>
              </a:avLst>
            </a:prstGeom>
            <a:solidFill>
              <a:srgbClr val="EDEDED">
                <a:alpha val="89803"/>
              </a:srgb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 txBox="1"/>
            <p:nvPr/>
          </p:nvSpPr>
          <p:spPr>
            <a:xfrm>
              <a:off x="9911713" y="3788700"/>
              <a:ext cx="1528914" cy="9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Self awareness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PU with binary numbers and blueprint" id="257" name="Google Shape;257;p1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1"/>
          <p:cNvSpPr txBox="1"/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FFFFFF"/>
                </a:solidFill>
              </a:rPr>
              <a:t>Examples of artificial intelligence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website&#10;&#10;Description automatically generated" id="263" name="Google Shape;263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930" y="1825625"/>
            <a:ext cx="696214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264" name="Google Shape;264;p12"/>
          <p:cNvPicPr preferRelativeResize="0"/>
          <p:nvPr/>
        </p:nvPicPr>
        <p:blipFill rotWithShape="1">
          <a:blip r:embed="rId4">
            <a:alphaModFix/>
          </a:blip>
          <a:srcRect b="9931" l="0" r="0" t="5332"/>
          <a:stretch/>
        </p:blipFill>
        <p:spPr>
          <a:xfrm>
            <a:off x="40028" y="0"/>
            <a:ext cx="120860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website&#10;&#10;Description automatically generated" id="269" name="Google Shape;269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414" l="0" r="0" t="0"/>
          <a:stretch/>
        </p:blipFill>
        <p:spPr>
          <a:xfrm>
            <a:off x="0" y="1"/>
            <a:ext cx="12192000" cy="664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74" name="Google Shape;274;p14"/>
          <p:cNvPicPr preferRelativeResize="0"/>
          <p:nvPr/>
        </p:nvPicPr>
        <p:blipFill rotWithShape="1">
          <a:blip r:embed="rId3">
            <a:alphaModFix/>
          </a:blip>
          <a:srcRect b="9930" l="0" r="0" t="12103"/>
          <a:stretch/>
        </p:blipFill>
        <p:spPr>
          <a:xfrm>
            <a:off x="0" y="0"/>
            <a:ext cx="120917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website&#10;&#10;Description automatically generated" id="279" name="Google Shape;279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829" l="0" r="0" t="13884"/>
          <a:stretch/>
        </p:blipFill>
        <p:spPr>
          <a:xfrm>
            <a:off x="0" y="0"/>
            <a:ext cx="1194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84" name="Google Shape;284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9605" l="0" r="0" t="7185"/>
          <a:stretch/>
        </p:blipFill>
        <p:spPr>
          <a:xfrm>
            <a:off x="211015" y="1"/>
            <a:ext cx="11980985" cy="651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289" name="Google Shape;289;p17"/>
          <p:cNvPicPr preferRelativeResize="0"/>
          <p:nvPr/>
        </p:nvPicPr>
        <p:blipFill rotWithShape="1">
          <a:blip r:embed="rId3">
            <a:alphaModFix/>
          </a:blip>
          <a:srcRect b="9930" l="0" r="0" t="5743"/>
          <a:stretch/>
        </p:blipFill>
        <p:spPr>
          <a:xfrm>
            <a:off x="16885" y="0"/>
            <a:ext cx="1217511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website&#10;&#10;Description automatically generated" id="294" name="Google Shape;294;p18"/>
          <p:cNvPicPr preferRelativeResize="0"/>
          <p:nvPr/>
        </p:nvPicPr>
        <p:blipFill rotWithShape="1">
          <a:blip r:embed="rId3">
            <a:alphaModFix/>
          </a:blip>
          <a:srcRect b="15078" l="0" r="0" t="6359"/>
          <a:stretch/>
        </p:blipFill>
        <p:spPr>
          <a:xfrm>
            <a:off x="609600" y="436098"/>
            <a:ext cx="10972800" cy="60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website&#10;&#10;Description automatically generated" id="299" name="Google Shape;299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930" y="1825625"/>
            <a:ext cx="696214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300" name="Google Shape;3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301" name="Google Shape;30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dk1">
              <a:alpha val="5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2"/>
          <p:cNvGrpSpPr/>
          <p:nvPr/>
        </p:nvGrpSpPr>
        <p:grpSpPr>
          <a:xfrm rot="-54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15" name="Google Shape;115;p2"/>
            <p:cNvCxnSpPr/>
            <p:nvPr/>
          </p:nvCxnSpPr>
          <p:spPr>
            <a:xfrm>
              <a:off x="215328" y="-46937"/>
              <a:ext cx="0" cy="2773841"/>
            </a:xfrm>
            <a:prstGeom prst="straightConnector1">
              <a:avLst/>
            </a:prstGeom>
            <a:noFill/>
            <a:ln cap="flat" cmpd="sng" w="25400">
              <a:solidFill>
                <a:srgbClr val="8296B0">
                  <a:alpha val="49803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" name="Google Shape;116;p2"/>
            <p:cNvCxnSpPr/>
            <p:nvPr/>
          </p:nvCxnSpPr>
          <p:spPr>
            <a:xfrm>
              <a:off x="316928" y="-46937"/>
              <a:ext cx="0" cy="2773841"/>
            </a:xfrm>
            <a:prstGeom prst="straightConnector1">
              <a:avLst/>
            </a:prstGeom>
            <a:noFill/>
            <a:ln cap="flat" cmpd="sng" w="25400">
              <a:solidFill>
                <a:srgbClr val="8296B0">
                  <a:alpha val="49803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" name="Google Shape;117;p2"/>
            <p:cNvCxnSpPr/>
            <p:nvPr/>
          </p:nvCxnSpPr>
          <p:spPr>
            <a:xfrm>
              <a:off x="418528" y="-46937"/>
              <a:ext cx="0" cy="2773841"/>
            </a:xfrm>
            <a:prstGeom prst="straightConnector1">
              <a:avLst/>
            </a:prstGeom>
            <a:noFill/>
            <a:ln cap="flat" cmpd="sng" w="25400">
              <a:solidFill>
                <a:srgbClr val="8296B0">
                  <a:alpha val="49803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" name="Google Shape;118;p2"/>
            <p:cNvCxnSpPr/>
            <p:nvPr/>
          </p:nvCxnSpPr>
          <p:spPr>
            <a:xfrm>
              <a:off x="520128" y="-46937"/>
              <a:ext cx="0" cy="2773841"/>
            </a:xfrm>
            <a:prstGeom prst="straightConnector1">
              <a:avLst/>
            </a:prstGeom>
            <a:noFill/>
            <a:ln cap="flat" cmpd="sng" w="25400">
              <a:solidFill>
                <a:srgbClr val="8296B0">
                  <a:alpha val="49803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9" name="Google Shape;119;p2"/>
          <p:cNvGrpSpPr/>
          <p:nvPr/>
        </p:nvGrpSpPr>
        <p:grpSpPr>
          <a:xfrm>
            <a:off x="1" y="2075420"/>
            <a:ext cx="12396066" cy="4440643"/>
            <a:chOff x="1" y="2075420"/>
            <a:chExt cx="12396066" cy="4440643"/>
          </a:xfrm>
        </p:grpSpPr>
        <p:sp>
          <p:nvSpPr>
            <p:cNvPr id="120" name="Google Shape;120;p2"/>
            <p:cNvSpPr/>
            <p:nvPr/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cap="flat" cmpd="sng" w="31750">
              <a:solidFill>
                <a:srgbClr val="EFEFEF">
                  <a:alpha val="9803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 rot="-5400000">
              <a:off x="10435065" y="4048931"/>
              <a:ext cx="1381607" cy="1381607"/>
            </a:xfrm>
            <a:prstGeom prst="ellipse">
              <a:avLst/>
            </a:prstGeom>
            <a:noFill/>
            <a:ln cap="flat" cmpd="sng" w="31750">
              <a:solidFill>
                <a:srgbClr val="EFEFEF">
                  <a:alpha val="20000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-54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rgbClr val="AEABAB">
                    <a:alpha val="20000"/>
                  </a:srgbClr>
                </a:gs>
                <a:gs pos="100000">
                  <a:srgbClr val="757070">
                    <a:alpha val="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 rot="-90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rgbClr val="AEABAB">
                    <a:alpha val="9803"/>
                  </a:srgbClr>
                </a:gs>
                <a:gs pos="100000">
                  <a:srgbClr val="AEABAB">
                    <a:alpha val="2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cap="flat" cmpd="sng" w="31750">
              <a:solidFill>
                <a:srgbClr val="EFEFEF">
                  <a:alpha val="20000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cap="flat" cmpd="sng" w="31750">
              <a:solidFill>
                <a:srgbClr val="EFEFEF">
                  <a:alpha val="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2"/>
          <p:cNvSpPr/>
          <p:nvPr/>
        </p:nvSpPr>
        <p:spPr>
          <a:xfrm rot="-5400000">
            <a:off x="10438146" y="1042605"/>
            <a:ext cx="2796461" cy="711252"/>
          </a:xfrm>
          <a:prstGeom prst="rect">
            <a:avLst/>
          </a:prstGeom>
          <a:gradFill>
            <a:gsLst>
              <a:gs pos="0">
                <a:srgbClr val="F5F4F4">
                  <a:alpha val="0"/>
                </a:srgbClr>
              </a:gs>
              <a:gs pos="100000">
                <a:srgbClr val="AEABAB">
                  <a:alpha val="9803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2"/>
          <p:cNvGrpSpPr/>
          <p:nvPr/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8" name="Google Shape;128;p2"/>
            <p:cNvCxnSpPr/>
            <p:nvPr/>
          </p:nvCxnSpPr>
          <p:spPr>
            <a:xfrm>
              <a:off x="7029447" y="3514725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EFEFEF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2"/>
            <p:cNvCxnSpPr/>
            <p:nvPr/>
          </p:nvCxnSpPr>
          <p:spPr>
            <a:xfrm>
              <a:off x="7029447" y="3697727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EFEFEF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2"/>
            <p:cNvCxnSpPr/>
            <p:nvPr/>
          </p:nvCxnSpPr>
          <p:spPr>
            <a:xfrm>
              <a:off x="7029447" y="3880729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EFEFEF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2"/>
            <p:cNvCxnSpPr/>
            <p:nvPr/>
          </p:nvCxnSpPr>
          <p:spPr>
            <a:xfrm>
              <a:off x="7029447" y="4063732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EFEFEF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32" name="Google Shape;132;p2"/>
          <p:cNvSpPr/>
          <p:nvPr/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>
            <a:gsLst>
              <a:gs pos="0">
                <a:srgbClr val="757070">
                  <a:alpha val="9803"/>
                </a:srgbClr>
              </a:gs>
              <a:gs pos="10000">
                <a:srgbClr val="757070">
                  <a:alpha val="9803"/>
                </a:srgbClr>
              </a:gs>
              <a:gs pos="100000">
                <a:srgbClr val="EFEFEF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2"/>
          <p:cNvGrpSpPr/>
          <p:nvPr/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4" name="Google Shape;134;p2"/>
            <p:cNvCxnSpPr/>
            <p:nvPr/>
          </p:nvCxnSpPr>
          <p:spPr>
            <a:xfrm>
              <a:off x="7029447" y="3514725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EFEFEF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2"/>
            <p:cNvCxnSpPr/>
            <p:nvPr/>
          </p:nvCxnSpPr>
          <p:spPr>
            <a:xfrm>
              <a:off x="7029447" y="3697727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EFEFEF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2"/>
            <p:cNvCxnSpPr/>
            <p:nvPr/>
          </p:nvCxnSpPr>
          <p:spPr>
            <a:xfrm>
              <a:off x="7029447" y="3880729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EFEFEF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2"/>
            <p:cNvCxnSpPr/>
            <p:nvPr/>
          </p:nvCxnSpPr>
          <p:spPr>
            <a:xfrm>
              <a:off x="7029447" y="4063732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EFEFEF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38" name="Google Shape;138;p2"/>
          <p:cNvSpPr txBox="1"/>
          <p:nvPr>
            <p:ph type="title"/>
          </p:nvPr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Artificial Intelligence</a:t>
            </a:r>
            <a:endParaRPr/>
          </a:p>
        </p:txBody>
      </p:sp>
      <p:grpSp>
        <p:nvGrpSpPr>
          <p:cNvPr id="139" name="Google Shape;139;p2"/>
          <p:cNvGrpSpPr/>
          <p:nvPr/>
        </p:nvGrpSpPr>
        <p:grpSpPr>
          <a:xfrm>
            <a:off x="4915947" y="1844869"/>
            <a:ext cx="6253721" cy="3099601"/>
            <a:chOff x="0" y="978284"/>
            <a:chExt cx="6253721" cy="3099601"/>
          </a:xfrm>
        </p:grpSpPr>
        <p:sp>
          <p:nvSpPr>
            <p:cNvPr id="140" name="Google Shape;140;p2"/>
            <p:cNvSpPr/>
            <p:nvPr/>
          </p:nvSpPr>
          <p:spPr>
            <a:xfrm>
              <a:off x="0" y="1184924"/>
              <a:ext cx="6253721" cy="352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12686" y="978284"/>
              <a:ext cx="4377605" cy="413280"/>
            </a:xfrm>
            <a:prstGeom prst="roundRect">
              <a:avLst>
                <a:gd fmla="val 16667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 txBox="1"/>
            <p:nvPr/>
          </p:nvSpPr>
          <p:spPr>
            <a:xfrm>
              <a:off x="332861" y="998459"/>
              <a:ext cx="4337255" cy="3729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65450" spcFirstLastPara="1" rIns="1654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is intelligence</a:t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0" y="1819964"/>
              <a:ext cx="6253721" cy="352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52CB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12686" y="1613324"/>
              <a:ext cx="4377605" cy="413280"/>
            </a:xfrm>
            <a:prstGeom prst="roundRect">
              <a:avLst>
                <a:gd fmla="val 16667" name="adj"/>
              </a:avLst>
            </a:prstGeom>
            <a:solidFill>
              <a:srgbClr val="52CBC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 txBox="1"/>
            <p:nvPr/>
          </p:nvSpPr>
          <p:spPr>
            <a:xfrm>
              <a:off x="332861" y="1633499"/>
              <a:ext cx="4337255" cy="3729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65450" spcFirstLastPara="1" rIns="1654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is artificial intelligence</a:t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0" y="2455004"/>
              <a:ext cx="6253721" cy="352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CC38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12686" y="2248365"/>
              <a:ext cx="4377605" cy="413280"/>
            </a:xfrm>
            <a:prstGeom prst="roundRect">
              <a:avLst>
                <a:gd fmla="val 16667" name="adj"/>
              </a:avLst>
            </a:prstGeom>
            <a:solidFill>
              <a:srgbClr val="4CC3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 txBox="1"/>
            <p:nvPr/>
          </p:nvSpPr>
          <p:spPr>
            <a:xfrm>
              <a:off x="332861" y="2268540"/>
              <a:ext cx="4337255" cy="3729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65450" spcFirstLastPara="1" rIns="1654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History of artificial intelligence</a:t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0" y="3090044"/>
              <a:ext cx="6253721" cy="352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6BA4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12686" y="2883405"/>
              <a:ext cx="4377605" cy="413280"/>
            </a:xfrm>
            <a:prstGeom prst="roundRect">
              <a:avLst>
                <a:gd fmla="val 16667" name="adj"/>
              </a:avLst>
            </a:prstGeom>
            <a:solidFill>
              <a:srgbClr val="46BA4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 txBox="1"/>
            <p:nvPr/>
          </p:nvSpPr>
          <p:spPr>
            <a:xfrm>
              <a:off x="332861" y="2903580"/>
              <a:ext cx="4337255" cy="3729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65450" spcFirstLastPara="1" rIns="1654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Difference between human intelligence and machine</a:t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0" y="3725085"/>
              <a:ext cx="6253721" cy="352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6FAB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12686" y="3518444"/>
              <a:ext cx="4377605" cy="413280"/>
            </a:xfrm>
            <a:prstGeom prst="roundRect">
              <a:avLst>
                <a:gd fmla="val 16667" name="adj"/>
              </a:avLst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 txBox="1"/>
            <p:nvPr/>
          </p:nvSpPr>
          <p:spPr>
            <a:xfrm>
              <a:off x="332861" y="3538619"/>
              <a:ext cx="4337255" cy="3729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65450" spcFirstLastPara="1" rIns="1654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Type of A.I.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2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/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What is intelligence</a:t>
            </a:r>
            <a:endParaRPr sz="2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 b="8965" l="0" r="0" t="0"/>
          <a:stretch/>
        </p:blipFill>
        <p:spPr>
          <a:xfrm>
            <a:off x="3392434" y="643597"/>
            <a:ext cx="8607308" cy="5570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2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/>
          </a:p>
        </p:txBody>
      </p:sp>
      <p:pic>
        <p:nvPicPr>
          <p:cNvPr descr="Graphical user interface&#10;&#10;Description automatically generated with low confidence" id="170" name="Google Shape;170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444" l="0" r="0" t="0"/>
          <a:stretch/>
        </p:blipFill>
        <p:spPr>
          <a:xfrm>
            <a:off x="3661388" y="1096587"/>
            <a:ext cx="8261658" cy="472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video game&#10;&#10;Description automatically generated with medium confidence" id="175" name="Google Shape;175;p5"/>
          <p:cNvPicPr preferRelativeResize="0"/>
          <p:nvPr/>
        </p:nvPicPr>
        <p:blipFill rotWithShape="1">
          <a:blip r:embed="rId3">
            <a:alphaModFix/>
          </a:blip>
          <a:srcRect b="11795" l="0" r="0" t="114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4412343" y="484572"/>
            <a:ext cx="4686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INVENTOR OF ARTIFICIAL INTELLIGENCE</a:t>
            </a:r>
            <a:endParaRPr/>
          </a:p>
        </p:txBody>
      </p:sp>
      <p:pic>
        <p:nvPicPr>
          <p:cNvPr descr="A picture containing text, screenshot, monitor, indoor&#10;&#10;Description automatically generated" id="181" name="Google Shape;181;p6"/>
          <p:cNvPicPr preferRelativeResize="0"/>
          <p:nvPr/>
        </p:nvPicPr>
        <p:blipFill rotWithShape="1">
          <a:blip r:embed="rId3">
            <a:alphaModFix/>
          </a:blip>
          <a:srcRect b="40540" l="45016" r="0" t="11191"/>
          <a:stretch/>
        </p:blipFill>
        <p:spPr>
          <a:xfrm>
            <a:off x="587828" y="853905"/>
            <a:ext cx="11315700" cy="551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" id="187" name="Google Shape;187;p7"/>
          <p:cNvPicPr preferRelativeResize="0"/>
          <p:nvPr/>
        </p:nvPicPr>
        <p:blipFill rotWithShape="1">
          <a:blip r:embed="rId3">
            <a:alphaModFix/>
          </a:blip>
          <a:srcRect b="0" l="0" r="0"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387927" y="365125"/>
            <a:ext cx="1124989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Difference between human and machine intelligence</a:t>
            </a:r>
            <a:endParaRPr/>
          </a:p>
        </p:txBody>
      </p:sp>
      <p:graphicFrame>
        <p:nvGraphicFramePr>
          <p:cNvPr id="193" name="Google Shape;193;p8"/>
          <p:cNvGraphicFramePr/>
          <p:nvPr/>
        </p:nvGraphicFramePr>
        <p:xfrm>
          <a:off x="1147762" y="22229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{70494B4D-8DAF-4B2D-B2D8-86556CDF94A2}</a:tableStyleId>
              </a:tblPr>
              <a:tblGrid>
                <a:gridCol w="4724400"/>
                <a:gridCol w="5172075"/>
              </a:tblGrid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HUMAN INTELLIGENCE</a:t>
                      </a:r>
                      <a:endParaRPr sz="1800" u="none" cap="none" strike="noStrike"/>
                    </a:p>
                  </a:txBody>
                  <a:tcPr marT="47625" marB="47625" marR="95250" marL="952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INTELLIGENCE</a:t>
                      </a:r>
                      <a:endParaRPr sz="1800" u="none" cap="none" strike="noStrike"/>
                    </a:p>
                  </a:txBody>
                  <a:tcPr marT="47625" marB="47625" marR="95250" marL="952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Humans perceive by patterns</a:t>
                      </a:r>
                      <a:endParaRPr sz="1800" u="none" cap="none" strike="noStrike"/>
                    </a:p>
                  </a:txBody>
                  <a:tcPr marT="47625" marB="47625" marR="95250" marL="952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The machines perceive by set of rules and data.</a:t>
                      </a:r>
                      <a:endParaRPr sz="1800" u="none" cap="none" strike="noStrike"/>
                    </a:p>
                  </a:txBody>
                  <a:tcPr marT="47625" marB="47625" marR="95250" marL="952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</a:tr>
              <a:tr h="1257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2.Humans store and recall information by patterns. For example, the number 40404040 is easy to remember, store, and recall as its pattern is simple.</a:t>
                      </a:r>
                      <a:endParaRPr sz="1800" u="none" cap="none" strike="noStrike"/>
                    </a:p>
                  </a:txBody>
                  <a:tcPr marT="47625" marB="47625" marR="95250" marL="952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Machines has memory that can store and recall the information by searching algorithms.</a:t>
                      </a:r>
                      <a:endParaRPr sz="1800" u="none" cap="none" strike="noStrike"/>
                    </a:p>
                  </a:txBody>
                  <a:tcPr marT="47625" marB="47625" marR="95250" marL="952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7625" marB="47625" marR="95250" marL="952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7625" marB="47625" marR="95250" marL="952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</a:tr>
            </a:tbl>
          </a:graphicData>
        </a:graphic>
      </p:graphicFrame>
      <p:sp>
        <p:nvSpPr>
          <p:cNvPr id="194" name="Google Shape;194;p8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>
            <p:ph type="title"/>
          </p:nvPr>
        </p:nvSpPr>
        <p:spPr>
          <a:xfrm>
            <a:off x="387927" y="365125"/>
            <a:ext cx="1124989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WHY AI TODAY</a:t>
            </a:r>
            <a:endParaRPr/>
          </a:p>
        </p:txBody>
      </p:sp>
      <p:sp>
        <p:nvSpPr>
          <p:cNvPr id="200" name="Google Shape;200;p9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9"/>
          <p:cNvGrpSpPr/>
          <p:nvPr/>
        </p:nvGrpSpPr>
        <p:grpSpPr>
          <a:xfrm>
            <a:off x="838200" y="2155933"/>
            <a:ext cx="10515600" cy="3690721"/>
            <a:chOff x="0" y="330308"/>
            <a:chExt cx="10515600" cy="3690721"/>
          </a:xfrm>
        </p:grpSpPr>
        <p:sp>
          <p:nvSpPr>
            <p:cNvPr id="202" name="Google Shape;202;p9"/>
            <p:cNvSpPr/>
            <p:nvPr/>
          </p:nvSpPr>
          <p:spPr>
            <a:xfrm>
              <a:off x="0" y="330308"/>
              <a:ext cx="10515600" cy="87516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 txBox="1"/>
            <p:nvPr/>
          </p:nvSpPr>
          <p:spPr>
            <a:xfrm>
              <a:off x="42722" y="373030"/>
              <a:ext cx="10430156" cy="789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Artificial intelligence is a buzz word today ,in the field of computer science? The  simple reason is that today we are technologically more advance and ready for better research.</a:t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0" y="1268829"/>
              <a:ext cx="10515600" cy="875160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 txBox="1"/>
            <p:nvPr/>
          </p:nvSpPr>
          <p:spPr>
            <a:xfrm>
              <a:off x="42722" y="1311551"/>
              <a:ext cx="10430156" cy="789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 have computer with faster computational power.</a:t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0" y="2207349"/>
              <a:ext cx="10515600" cy="875160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 txBox="1"/>
            <p:nvPr/>
          </p:nvSpPr>
          <p:spPr>
            <a:xfrm>
              <a:off x="42722" y="2250071"/>
              <a:ext cx="10430156" cy="789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 are now becoming able to  program.</a:t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0" y="3145869"/>
              <a:ext cx="10515600" cy="875160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42722" y="3188591"/>
              <a:ext cx="10430156" cy="789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Computers in much better way with complex and intelligent algorithm.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2021-07-04T06:42:26Z</dcterms:created>
  <dc:creator>Mayank Goyal</dc:creator>
</cp:coreProperties>
</file>